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75" r:id="rId2"/>
    <p:sldId id="289" r:id="rId3"/>
    <p:sldId id="273" r:id="rId4"/>
    <p:sldId id="265" r:id="rId5"/>
    <p:sldId id="294" r:id="rId6"/>
    <p:sldId id="293" r:id="rId7"/>
    <p:sldId id="274" r:id="rId8"/>
    <p:sldId id="286" r:id="rId9"/>
    <p:sldId id="281" r:id="rId10"/>
    <p:sldId id="283" r:id="rId11"/>
    <p:sldId id="266" r:id="rId12"/>
    <p:sldId id="268" r:id="rId13"/>
    <p:sldId id="264" r:id="rId14"/>
    <p:sldId id="270" r:id="rId15"/>
    <p:sldId id="276" r:id="rId16"/>
    <p:sldId id="282" r:id="rId17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  <a:srgbClr val="FF99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0C0601A7-6530-43AB-878C-4A0CBED49A3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7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1391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202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283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2592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984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539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A531A6-1E35-4901-BB4E-190950601E4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614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25A56A-7498-4EF5-9129-DAA5AAE368B8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901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B80E2B-8182-4CAD-B648-46F4F62912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6966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20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B42D3-8436-4321-8593-8CD6ECA7CA0F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8521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AA30F-A6DA-4ECB-9CB4-C2A4232C740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275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A71E3-AF8F-4B51-813E-01E7EE05DB9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02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4B4AA-ACB4-4DA9-9093-D060BB754B3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529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2B602-DD77-4421-9F32-C98DBAA67C8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76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6CD5A-EC58-4AF5-9296-9CF3AF6D4D7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7485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77EA6F4D-EB5E-4EFE-9267-E4AF8BC990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907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1811863"/>
            <a:ext cx="6840760" cy="1515533"/>
          </a:xfrm>
        </p:spPr>
        <p:txBody>
          <a:bodyPr/>
          <a:lstStyle/>
          <a:p>
            <a:r>
              <a:rPr lang="zh-TW" altLang="en-US" sz="6000" dirty="0">
                <a:solidFill>
                  <a:srgbClr val="800000"/>
                </a:solidFill>
                <a:ea typeface="華康布丁體(P)"/>
                <a:cs typeface="華康布丁體(P)"/>
              </a:rPr>
              <a:t>學校午餐進餐程序</a:t>
            </a:r>
            <a:br>
              <a:rPr lang="zh-TW" altLang="en-US" sz="6000" dirty="0"/>
            </a:br>
            <a:r>
              <a:rPr lang="en-US" altLang="zh-TW" sz="4800" dirty="0">
                <a:solidFill>
                  <a:srgbClr val="800000"/>
                </a:solidFill>
                <a:ea typeface="華康布丁體(P)"/>
                <a:cs typeface="華康布丁體(P)"/>
              </a:rPr>
              <a:t>(Lunch’s Proceeding)</a:t>
            </a:r>
            <a:r>
              <a:rPr lang="en-US" altLang="zh-TW" sz="4800" dirty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0436" y="4437112"/>
            <a:ext cx="3471862" cy="72008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70C0"/>
                </a:solidFill>
                <a:ea typeface="細明體" pitchFamily="49" charset="-120"/>
              </a:rPr>
              <a:t>永安國小學務處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" y="21582"/>
            <a:ext cx="9161295" cy="679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50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用餐前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55577" y="2636912"/>
            <a:ext cx="7704856" cy="345638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打菜時請保持安靜，以避免口沫汙染。</a:t>
            </a:r>
            <a:endParaRPr lang="en-US" altLang="zh-TW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打菜時建議配戴口罩</a:t>
            </a: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!!</a:t>
            </a:r>
            <a:endParaRPr lang="zh-TW" altLang="en-US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打菜小天使為你打完菜後，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點頭示意說謝謝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依老師規定座位</a:t>
            </a:r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座號男左女右各坐一排</a:t>
            </a:r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坐後好用餐。</a:t>
            </a:r>
            <a:endParaRPr lang="en-US" altLang="zh-TW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進餐時輕聲慢嚼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老師坐下用餐後，方可第二次拿菜及打湯，但仍請走規定動線，湯裝八分滿，坐下後才喝。</a:t>
            </a:r>
          </a:p>
          <a:p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湯裡的食材，如魚丸或羹類，一次以</a:t>
            </a: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個為限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pPr eaLnBrk="1" hangingPunct="1"/>
            <a:endParaRPr lang="zh-TW" altLang="en-US" dirty="0">
              <a:solidFill>
                <a:schemeClr val="accent4">
                  <a:lumMod val="90000"/>
                  <a:lumOff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dirty="0"/>
          </a:p>
        </p:txBody>
      </p:sp>
      <p:pic>
        <p:nvPicPr>
          <p:cNvPr id="2" name="圖片 1" descr="20101108363.JPG">
            <a:extLst>
              <a:ext uri="{FF2B5EF4-FFF2-40B4-BE49-F238E27FC236}">
                <a16:creationId xmlns:a16="http://schemas.microsoft.com/office/drawing/2014/main" id="{BA4A9E7F-45E2-5531-F543-39066209EE0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64221" y="404665"/>
            <a:ext cx="2176242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用餐時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2420888"/>
            <a:ext cx="7272808" cy="3733850"/>
          </a:xfrm>
        </p:spPr>
        <p:txBody>
          <a:bodyPr/>
          <a:lstStyle/>
          <a:p>
            <a:pPr eaLnBrk="1" hangingPunct="1"/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水果</a:t>
            </a:r>
            <a:r>
              <a:rPr lang="zh-TW" altLang="en-US" dirty="0">
                <a:solidFill>
                  <a:schemeClr val="accent4">
                    <a:lumMod val="90000"/>
                    <a:lumOff val="10000"/>
                  </a:schemeClr>
                </a:solidFill>
                <a:latin typeface="標楷體" pitchFamily="65" charset="-120"/>
                <a:ea typeface="標楷體" pitchFamily="65" charset="-120"/>
              </a:rPr>
              <a:t>可依個人習慣在餐前或餐後食用，但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不可攜出餐廳</a:t>
            </a:r>
            <a:r>
              <a:rPr lang="zh-TW" altLang="en-US" dirty="0">
                <a:solidFill>
                  <a:schemeClr val="accent4">
                    <a:lumMod val="90000"/>
                    <a:lumOff val="10000"/>
                  </a:schemeClr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r>
              <a:rPr lang="zh-TW" altLang="en-US" dirty="0">
                <a:solidFill>
                  <a:schemeClr val="accent4">
                    <a:lumMod val="90000"/>
                    <a:lumOff val="10000"/>
                  </a:schemeClr>
                </a:solidFill>
                <a:latin typeface="標楷體" pitchFamily="65" charset="-120"/>
                <a:ea typeface="標楷體" pitchFamily="65" charset="-120"/>
              </a:rPr>
              <a:t>用餐完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將廚餘菜渣集中在餐盤右（左）端，依動線排隊倒廚餘。</a:t>
            </a:r>
          </a:p>
        </p:txBody>
      </p:sp>
      <p:pic>
        <p:nvPicPr>
          <p:cNvPr id="10244" name="Picture 5" descr="DSCN33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293096"/>
            <a:ext cx="2449017" cy="18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SC024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293096"/>
            <a:ext cx="2448272" cy="183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7624" y="332656"/>
            <a:ext cx="6799262" cy="1303337"/>
          </a:xfrm>
        </p:spPr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用餐後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87624" y="1700808"/>
            <a:ext cx="6799262" cy="3444875"/>
          </a:xfrm>
        </p:spPr>
        <p:txBody>
          <a:bodyPr/>
          <a:lstStyle/>
          <a:p>
            <a:pPr eaLnBrk="1" hangingPunct="1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用完餐後，將餐盤內之殘渣果皮倒入廚餘桶、一般垃圾丟垃圾桶。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倒廚餘時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請用筷子或湯匙協助清理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倒廚餘時須彎腰放低身體（以防濺起），並輕輕用湯匙將其撥入桶中，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切勿用餐盤敲擊廚餘桶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endParaRPr lang="zh-TW" altLang="en-US" b="1" dirty="0">
              <a:solidFill>
                <a:srgbClr val="FF9900"/>
              </a:solidFill>
            </a:endParaRPr>
          </a:p>
          <a:p>
            <a:pPr eaLnBrk="1" hangingPunct="1"/>
            <a:endParaRPr lang="en-US" altLang="zh-TW" dirty="0"/>
          </a:p>
        </p:txBody>
      </p:sp>
      <p:pic>
        <p:nvPicPr>
          <p:cNvPr id="13316" name="Picture 6" descr="DSCN33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371580"/>
            <a:ext cx="2192934" cy="148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DSCN33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1316" y="4369136"/>
            <a:ext cx="2046734" cy="153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用餐後</a:t>
            </a:r>
          </a:p>
        </p:txBody>
      </p:sp>
      <p:sp>
        <p:nvSpPr>
          <p:cNvPr id="17411" name="Rectangle 8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分後請對面同學為自己檢查桌面，桌面不可有菜渣、水痕。</a:t>
            </a:r>
            <a:endParaRPr lang="en-US" altLang="zh-TW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桌上抹布請不要拿來擦地板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。若打翻湯汁弄髒地板時請拿拖把擦拭。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地面菜渣及飯粒請撿起來丟到廚餘桶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收拾乾淨後，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請靠好椅子再離開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。若對面同學已離開，可請對面任一位同學替你檢查，如果你是本桌最後離開者，則請隔壁桌或午餐長做最後檢查。</a:t>
            </a:r>
          </a:p>
          <a:p>
            <a:pPr eaLnBrk="1" hangingPunct="1"/>
            <a:endParaRPr lang="en-US" altLang="zh-TW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2492895"/>
            <a:ext cx="6961584" cy="37444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zh-TW" altLang="en-US" dirty="0">
                <a:solidFill>
                  <a:schemeClr val="accent4">
                    <a:lumMod val="90000"/>
                    <a:lumOff val="10000"/>
                  </a:schemeClr>
                </a:solidFill>
                <a:latin typeface="標楷體" pitchFamily="65" charset="-120"/>
                <a:ea typeface="標楷體" pitchFamily="65" charset="-120"/>
              </a:rPr>
              <a:t>為養成學生良好習慣、培養責任感、減少意外狀況，下列基本用餐規範請共同落實：</a:t>
            </a:r>
            <a:endParaRPr lang="en-US" altLang="zh-TW" dirty="0">
              <a:solidFill>
                <a:schemeClr val="accent4">
                  <a:lumMod val="90000"/>
                  <a:lumOff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4000" b="1" dirty="0">
                <a:solidFill>
                  <a:srgbClr val="FF0000"/>
                </a:solidFill>
                <a:ea typeface="華康海報體W9" pitchFamily="81" charset="-120"/>
              </a:rPr>
              <a:t>禁止</a:t>
            </a:r>
          </a:p>
          <a:p>
            <a:pPr algn="ctr">
              <a:lnSpc>
                <a:spcPct val="90000"/>
              </a:lnSpc>
              <a:defRPr/>
            </a:pP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a.</a:t>
            </a:r>
            <a:r>
              <a:rPr lang="en-US" altLang="zh-TW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餐廳奔跑</a:t>
            </a:r>
          </a:p>
          <a:p>
            <a:pPr algn="ctr">
              <a:lnSpc>
                <a:spcPct val="90000"/>
              </a:lnSpc>
              <a:defRPr/>
            </a:pP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b. 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邊走邊吃</a:t>
            </a:r>
          </a:p>
          <a:p>
            <a:pPr algn="ctr">
              <a:lnSpc>
                <a:spcPct val="90000"/>
              </a:lnSpc>
              <a:defRPr/>
            </a:pP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c. 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亂灑菜餚</a:t>
            </a:r>
          </a:p>
          <a:p>
            <a:pPr algn="ctr">
              <a:lnSpc>
                <a:spcPct val="90000"/>
              </a:lnSpc>
              <a:defRPr/>
            </a:pP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d. 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投擲碗筷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 t="2750" r="4065" b="2750"/>
          <a:stretch/>
        </p:blipFill>
        <p:spPr>
          <a:xfrm>
            <a:off x="395536" y="0"/>
            <a:ext cx="8352928" cy="691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47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842" cy="996950"/>
          </a:xfrm>
        </p:spPr>
        <p:txBody>
          <a:bodyPr/>
          <a:lstStyle/>
          <a:p>
            <a:pPr algn="ctr"/>
            <a:r>
              <a:rPr lang="zh-TW" altLang="en-US" sz="4800" dirty="0"/>
              <a:t>進餐的態度</a:t>
            </a:r>
          </a:p>
        </p:txBody>
      </p:sp>
      <p:sp>
        <p:nvSpPr>
          <p:cNvPr id="3" name="矩形 2"/>
          <p:cNvSpPr/>
          <p:nvPr/>
        </p:nvSpPr>
        <p:spPr>
          <a:xfrm>
            <a:off x="2483768" y="2420888"/>
            <a:ext cx="4572000" cy="36774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均衡飲食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不挑食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珍惜食物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不浪費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適量飲食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不暴食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慢活蔬食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不速食</a:t>
            </a:r>
            <a:r>
              <a:rPr lang="en-US" altLang="zh-TW" sz="4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4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362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1" descr="用餐禮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用餐前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636912"/>
            <a:ext cx="7816850" cy="344782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先洗手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：在教室走廊洗手檯用肥皂把手洗乾淨。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班上整隊後一齊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依預定路線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帶至餐廳。</a:t>
            </a:r>
            <a:endParaRPr lang="en-US" altLang="zh-TW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同學可準備一些衛生紙放口袋，飯後擦嘴及擦桌子用。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請勿奔跑嬉戲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、互相推擠，以免跌倒受傷。</a:t>
            </a:r>
            <a:endParaRPr lang="en-US" altLang="zh-TW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保持安靜，請勿大聲交談。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進入餐廳時建議佩戴口罩</a:t>
            </a:r>
            <a:r>
              <a:rPr lang="en-US" altLang="zh-TW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!!!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2CB6282-B0E4-F8B0-2AB6-EF721624C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72008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5496" y="24879"/>
            <a:ext cx="2461948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+mn-ea"/>
              </a:rPr>
              <a:t>三年級：警衛室旁樓梯下樓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5724128" y="0"/>
            <a:ext cx="2232248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+mn-ea"/>
              </a:rPr>
              <a:t>四年級：中間迴旋梯下樓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8820472" y="116632"/>
            <a:ext cx="323529" cy="2893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b="1" dirty="0"/>
              <a:t>六年級由健康中心旁樓梯下樓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820472" y="3798481"/>
            <a:ext cx="306845" cy="2893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+mn-ea"/>
              </a:rPr>
              <a:t>五年級由巨蛋中庭迴旋梯下樓</a:t>
            </a:r>
          </a:p>
        </p:txBody>
      </p:sp>
    </p:spTree>
    <p:extLst>
      <p:ext uri="{BB962C8B-B14F-4D97-AF65-F5344CB8AC3E}">
        <p14:creationId xmlns:p14="http://schemas.microsoft.com/office/powerpoint/2010/main" val="401796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永安餐廳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556792"/>
            <a:ext cx="6672000" cy="4643960"/>
          </a:xfrm>
          <a:prstGeom prst="rect">
            <a:avLst/>
          </a:prstGeom>
        </p:spPr>
      </p:pic>
      <p:cxnSp>
        <p:nvCxnSpPr>
          <p:cNvPr id="9" name="直線單箭頭接點 8"/>
          <p:cNvCxnSpPr/>
          <p:nvPr/>
        </p:nvCxnSpPr>
        <p:spPr>
          <a:xfrm rot="5400000">
            <a:off x="3923928" y="4653136"/>
            <a:ext cx="792088" cy="21602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utoShape 2"/>
          <p:cNvSpPr txBox="1">
            <a:spLocks noChangeArrowheads="1"/>
          </p:cNvSpPr>
          <p:nvPr/>
        </p:nvSpPr>
        <p:spPr>
          <a:xfrm>
            <a:off x="1763688" y="692696"/>
            <a:ext cx="5832648" cy="852934"/>
          </a:xfrm>
          <a:prstGeom prst="roundRect">
            <a:avLst>
              <a:gd name="adj" fmla="val 21667"/>
            </a:avLst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餐廳禮儀</a:t>
            </a:r>
            <a:r>
              <a:rPr kumimoji="1" lang="en-US" altLang="zh-TW" sz="36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~ </a:t>
            </a:r>
            <a:r>
              <a:rPr lang="zh-TW" altLang="en-US" sz="3600" b="1" kern="0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j-cs"/>
              </a:rPr>
              <a:t>右邊</a:t>
            </a:r>
            <a:r>
              <a:rPr kumimoji="1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排隊取</a:t>
            </a:r>
            <a:r>
              <a:rPr lang="zh-TW" altLang="en-US" sz="3600" b="1" kern="0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j-cs"/>
              </a:rPr>
              <a:t>餐</a:t>
            </a:r>
            <a:endParaRPr kumimoji="1" lang="zh-TW" alt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>
            <a:off x="6444208" y="4365104"/>
            <a:ext cx="792088" cy="36004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H="1">
            <a:off x="2051720" y="4365104"/>
            <a:ext cx="648072" cy="21602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7236296" y="4149080"/>
            <a:ext cx="576064" cy="7200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H="1">
            <a:off x="1547664" y="4077072"/>
            <a:ext cx="576064" cy="1440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01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餐廳禮儀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用餐前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636912"/>
            <a:ext cx="7200800" cy="316835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當班級整隊時，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打菜小天使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請先行至餐廳著裝準備，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標準裝備為：穿好圍裙、戴上口罩、髮帽及手套。</a:t>
            </a:r>
            <a:endParaRPr lang="en-US" altLang="zh-TW" dirty="0">
              <a:solidFill>
                <a:schemeClr val="accent4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打菜小天使請不要先行掀開菜桶蓋子，以免飯菜冷卻，需</a:t>
            </a:r>
            <a:r>
              <a:rPr lang="zh-TW" altLang="en-US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等待同學到達餐廳後再掀開蓋子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準備打菜。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菜桶、湯桶蓋打開後會有水蒸氣，先將水蒸氣滴入菜、湯桶內，待沒有水滴時，將蓋子放置於配膳桌下。避免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水滴到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地板，造成地板濕滑，發生危險。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endParaRPr lang="en-US" altLang="zh-TW" dirty="0">
              <a:solidFill>
                <a:schemeClr val="accent4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201011083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196752"/>
            <a:ext cx="1892830" cy="11045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6"/>
          <p:cNvSpPr txBox="1">
            <a:spLocks/>
          </p:cNvSpPr>
          <p:nvPr/>
        </p:nvSpPr>
        <p:spPr bwMode="auto">
          <a:xfrm>
            <a:off x="1475656" y="764704"/>
            <a:ext cx="6668575" cy="648072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kern="0" dirty="0">
                <a:latin typeface="微軟正黑體" pitchFamily="34" charset="-120"/>
                <a:ea typeface="微軟正黑體" pitchFamily="34" charset="-120"/>
              </a:rPr>
              <a:t>午餐服務隊打菜配膳工作分配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099740"/>
              </p:ext>
            </p:extLst>
          </p:nvPr>
        </p:nvGraphicFramePr>
        <p:xfrm>
          <a:off x="683568" y="1484783"/>
          <a:ext cx="7775575" cy="4608514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DEF6F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成員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3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DEF6F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負責項目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3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DEF6F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內容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5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總指揮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發號司令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分水果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提醒同學依序排隊，往前排隊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例如：下一位請往前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戴手套，協助分發水果。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提醒同學用餐完畢後，餐具依規回收放置。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1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B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打飯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站在最前面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兩手戴手套，以碗盛裝協助打飯。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餐後提醒同學椅子歸位。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4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、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D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打菜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有一個人打兩道菜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兩手戴手套。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餐後班級用餐區環境整理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如桌面清潔。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同學自取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打湯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不需戴手套。</a:t>
                      </a:r>
                    </a:p>
                  </a:txBody>
                  <a:tcPr marL="91425" marR="91425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03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2411760" y="1105285"/>
            <a:ext cx="4752528" cy="52322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ctr"/>
            <a:r>
              <a:rPr lang="zh-TW" altLang="en-US" sz="2800" b="1" dirty="0">
                <a:ea typeface="標楷體" pitchFamily="65" charset="-120"/>
              </a:rPr>
              <a:t>學校午餐打菜建議量圖示</a:t>
            </a:r>
          </a:p>
        </p:txBody>
      </p:sp>
      <p:pic>
        <p:nvPicPr>
          <p:cNvPr id="19461" name="Picture 8" descr="維生素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692696"/>
            <a:ext cx="75671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MyPlate-green300x2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0"/>
            <a:ext cx="1475656" cy="136722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7" r="41097" b="11903"/>
          <a:stretch/>
        </p:blipFill>
        <p:spPr>
          <a:xfrm>
            <a:off x="301289" y="1828800"/>
            <a:ext cx="8488067" cy="220301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4" t="18814" b="13189"/>
          <a:stretch/>
        </p:blipFill>
        <p:spPr>
          <a:xfrm>
            <a:off x="2051720" y="4031814"/>
            <a:ext cx="6336704" cy="214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44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525</TotalTime>
  <Words>809</Words>
  <Application>Microsoft Office PowerPoint</Application>
  <PresentationFormat>如螢幕大小 (4:3)</PresentationFormat>
  <Paragraphs>72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細明體</vt:lpstr>
      <vt:lpstr>華康布丁體(P)</vt:lpstr>
      <vt:lpstr>華康海報體W9</vt:lpstr>
      <vt:lpstr>微軟正黑體</vt:lpstr>
      <vt:lpstr>標楷體</vt:lpstr>
      <vt:lpstr>Arial</vt:lpstr>
      <vt:lpstr>Garamond</vt:lpstr>
      <vt:lpstr>Wingdings</vt:lpstr>
      <vt:lpstr>有機</vt:lpstr>
      <vt:lpstr>學校午餐進餐程序 (Lunch’s Proceeding) </vt:lpstr>
      <vt:lpstr>進餐的態度</vt:lpstr>
      <vt:lpstr>PowerPoint 簡報</vt:lpstr>
      <vt:lpstr>餐廳禮儀~用餐前</vt:lpstr>
      <vt:lpstr>PowerPoint 簡報</vt:lpstr>
      <vt:lpstr>PowerPoint 簡報</vt:lpstr>
      <vt:lpstr>餐廳禮儀~用餐前</vt:lpstr>
      <vt:lpstr>PowerPoint 簡報</vt:lpstr>
      <vt:lpstr>PowerPoint 簡報</vt:lpstr>
      <vt:lpstr>PowerPoint 簡報</vt:lpstr>
      <vt:lpstr>餐廳禮儀~用餐前</vt:lpstr>
      <vt:lpstr>餐廳禮儀~用餐時</vt:lpstr>
      <vt:lpstr>餐廳禮儀~用餐後</vt:lpstr>
      <vt:lpstr>餐廳禮儀~用餐後</vt:lpstr>
      <vt:lpstr>餐廳禮儀~</vt:lpstr>
      <vt:lpstr>PowerPoint 簡報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MOMORO</dc:creator>
  <cp:lastModifiedBy>user</cp:lastModifiedBy>
  <cp:revision>58</cp:revision>
  <dcterms:created xsi:type="dcterms:W3CDTF">2006-08-29T02:01:08Z</dcterms:created>
  <dcterms:modified xsi:type="dcterms:W3CDTF">2026-08-27T11:36:51Z</dcterms:modified>
</cp:coreProperties>
</file>