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75" r:id="rId2"/>
    <p:sldId id="289" r:id="rId3"/>
    <p:sldId id="273" r:id="rId4"/>
    <p:sldId id="265" r:id="rId5"/>
    <p:sldId id="294" r:id="rId6"/>
    <p:sldId id="293" r:id="rId7"/>
    <p:sldId id="292" r:id="rId8"/>
    <p:sldId id="274" r:id="rId9"/>
    <p:sldId id="286" r:id="rId10"/>
    <p:sldId id="281" r:id="rId11"/>
    <p:sldId id="283" r:id="rId12"/>
    <p:sldId id="288" r:id="rId13"/>
    <p:sldId id="266" r:id="rId14"/>
    <p:sldId id="268" r:id="rId15"/>
    <p:sldId id="269" r:id="rId16"/>
    <p:sldId id="278" r:id="rId17"/>
    <p:sldId id="264" r:id="rId18"/>
    <p:sldId id="272" r:id="rId19"/>
    <p:sldId id="271" r:id="rId20"/>
    <p:sldId id="257" r:id="rId21"/>
    <p:sldId id="270" r:id="rId22"/>
    <p:sldId id="276" r:id="rId23"/>
    <p:sldId id="282" r:id="rId2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FF99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0C0601A7-6530-43AB-878C-4A0CBED49A3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7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A6F4D-EB5E-4EFE-9267-E4AF8BC990F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139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A6F4D-EB5E-4EFE-9267-E4AF8BC990F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202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A6F4D-EB5E-4EFE-9267-E4AF8BC990F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283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A6F4D-EB5E-4EFE-9267-E4AF8BC990F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2592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A6F4D-EB5E-4EFE-9267-E4AF8BC990F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984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A6F4D-EB5E-4EFE-9267-E4AF8BC990F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539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531A6-1E35-4901-BB4E-190950601E4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614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5A56A-7498-4EF5-9129-DAA5AAE368B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901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80E2B-8182-4CAD-B648-46F4F62912E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696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A6F4D-EB5E-4EFE-9267-E4AF8BC990F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20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B42D3-8436-4321-8593-8CD6ECA7CA0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852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AA30F-A6DA-4ECB-9CB4-C2A4232C740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27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1A71E3-AF8F-4B51-813E-01E7EE05DB9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0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4B4AA-ACB4-4DA9-9093-D060BB754B3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529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2B602-DD77-4421-9F32-C98DBAA67C8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76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6CD5A-EC58-4AF5-9296-9CF3AF6D4D7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748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7EA6F4D-EB5E-4EFE-9267-E4AF8BC990F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907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811863"/>
            <a:ext cx="6840760" cy="1515533"/>
          </a:xfrm>
        </p:spPr>
        <p:txBody>
          <a:bodyPr/>
          <a:lstStyle/>
          <a:p>
            <a:r>
              <a:rPr lang="zh-TW" altLang="en-US" sz="6000" dirty="0">
                <a:solidFill>
                  <a:srgbClr val="800000"/>
                </a:solidFill>
                <a:ea typeface="華康布丁體(P)"/>
                <a:cs typeface="華康布丁體(P)"/>
              </a:rPr>
              <a:t>學校午餐進餐程序</a:t>
            </a:r>
            <a:br>
              <a:rPr lang="zh-TW" altLang="en-US" sz="6000" dirty="0"/>
            </a:br>
            <a:r>
              <a:rPr lang="en-US" altLang="zh-TW" sz="4800" dirty="0">
                <a:solidFill>
                  <a:srgbClr val="800000"/>
                </a:solidFill>
                <a:ea typeface="華康布丁體(P)"/>
                <a:cs typeface="華康布丁體(P)"/>
              </a:rPr>
              <a:t>(Lunch’s Proceeding)</a:t>
            </a:r>
            <a:r>
              <a:rPr lang="en-US" altLang="zh-TW" sz="4800" dirty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0436" y="4437112"/>
            <a:ext cx="3471862" cy="720080"/>
          </a:xfrm>
        </p:spPr>
        <p:txBody>
          <a:bodyPr/>
          <a:lstStyle/>
          <a:p>
            <a:r>
              <a:rPr lang="zh-TW" altLang="en-US" sz="3600" b="1" dirty="0">
                <a:solidFill>
                  <a:srgbClr val="0070C0"/>
                </a:solidFill>
                <a:ea typeface="細明體" pitchFamily="49" charset="-120"/>
              </a:rPr>
              <a:t>永安國小學務處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2411760" y="1105285"/>
            <a:ext cx="4752528" cy="52322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/>
            <a:r>
              <a:rPr lang="zh-TW" altLang="en-US" sz="2800" b="1" dirty="0">
                <a:ea typeface="標楷體" pitchFamily="65" charset="-120"/>
              </a:rPr>
              <a:t>學校午餐打菜建議量圖示</a:t>
            </a:r>
          </a:p>
        </p:txBody>
      </p:sp>
      <p:pic>
        <p:nvPicPr>
          <p:cNvPr id="19461" name="Picture 8" descr="維生素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692696"/>
            <a:ext cx="75671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MyPlate-green300x2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0"/>
            <a:ext cx="1475656" cy="1367223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7" r="41097" b="11903"/>
          <a:stretch/>
        </p:blipFill>
        <p:spPr>
          <a:xfrm>
            <a:off x="301289" y="1828800"/>
            <a:ext cx="8488067" cy="220301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4" t="18814" b="13189"/>
          <a:stretch/>
        </p:blipFill>
        <p:spPr>
          <a:xfrm>
            <a:off x="2051720" y="4031814"/>
            <a:ext cx="6336704" cy="21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4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" y="21582"/>
            <a:ext cx="9161295" cy="67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5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餐廳禮儀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用餐前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492896"/>
            <a:ext cx="7416824" cy="295232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spcBef>
                <a:spcPts val="3000"/>
              </a:spcBef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班上同學就位後，排隊依序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拿餐盤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，請拿離自己最近的餐盤，不要挑選，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不要把餐盤抱在身上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排隊未到達餐盤區之小朋友請不要預先拿餐盤。</a:t>
            </a:r>
            <a:endParaRPr lang="en-US" altLang="zh-TW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本校餐盤經高溫消毒，可安心使用！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打菜時請保持安靜，以避免口沫汙染。</a:t>
            </a:r>
            <a:endParaRPr lang="en-US" altLang="zh-TW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打菜時建議配戴口罩</a:t>
            </a: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!!</a:t>
            </a:r>
            <a:endParaRPr lang="zh-TW" altLang="en-US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zh-TW" b="1" dirty="0">
              <a:solidFill>
                <a:srgbClr val="FF9933"/>
              </a:solidFill>
              <a:latin typeface="+mn-ea"/>
            </a:endParaRPr>
          </a:p>
        </p:txBody>
      </p:sp>
      <p:pic>
        <p:nvPicPr>
          <p:cNvPr id="4" name="圖片 3" descr="20101108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0121" y="4653136"/>
            <a:ext cx="2800311" cy="15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3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餐廳禮儀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用餐前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55577" y="2636912"/>
            <a:ext cx="7704856" cy="3456384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打菜小天使為你打完菜後，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點頭示意說謝謝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依老師規定座位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座號男左女右各坐一排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坐後好用餐。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進餐時輕聲慢嚼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老師坐下用餐後，方可第二次拿菜及打湯，但仍請走規定動線，湯裝八分滿，坐下後才喝。</a:t>
            </a:r>
          </a:p>
          <a:p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湯裡的食材，如魚丸或羹類，一次以</a:t>
            </a: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個為限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  <a:endParaRPr lang="en-US" altLang="zh-TW" dirty="0">
              <a:solidFill>
                <a:schemeClr val="tx1"/>
              </a:solidFill>
            </a:endParaRPr>
          </a:p>
          <a:p>
            <a:pPr eaLnBrk="1" hangingPunct="1"/>
            <a:endParaRPr lang="zh-TW" altLang="en-US" dirty="0">
              <a:solidFill>
                <a:schemeClr val="accent4">
                  <a:lumMod val="90000"/>
                  <a:lumOff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餐廳禮儀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用餐時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420888"/>
            <a:ext cx="7272808" cy="373385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水果</a:t>
            </a:r>
            <a:r>
              <a:rPr lang="zh-TW" altLang="en-US" dirty="0">
                <a:solidFill>
                  <a:schemeClr val="accent4">
                    <a:lumMod val="90000"/>
                    <a:lumOff val="10000"/>
                  </a:schemeClr>
                </a:solidFill>
                <a:latin typeface="標楷體" pitchFamily="65" charset="-120"/>
                <a:ea typeface="標楷體" pitchFamily="65" charset="-120"/>
              </a:rPr>
              <a:t>可依個人習慣在餐前或餐後食用，但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不可攜出餐廳</a:t>
            </a:r>
            <a:r>
              <a:rPr lang="zh-TW" altLang="en-US" dirty="0">
                <a:solidFill>
                  <a:schemeClr val="accent4">
                    <a:lumMod val="90000"/>
                    <a:lumOff val="10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/>
            <a:r>
              <a:rPr lang="zh-TW" altLang="en-US" dirty="0">
                <a:solidFill>
                  <a:schemeClr val="accent4">
                    <a:lumMod val="90000"/>
                    <a:lumOff val="10000"/>
                  </a:schemeClr>
                </a:solidFill>
                <a:latin typeface="標楷體" pitchFamily="65" charset="-120"/>
                <a:ea typeface="標楷體" pitchFamily="65" charset="-120"/>
              </a:rPr>
              <a:t>用餐完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將廚餘菜渣集中在餐盤右（左）端，依動線排隊倒廚餘。</a:t>
            </a:r>
          </a:p>
        </p:txBody>
      </p:sp>
      <p:pic>
        <p:nvPicPr>
          <p:cNvPr id="10244" name="Picture 5" descr="DSCN33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293096"/>
            <a:ext cx="2449017" cy="18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SC024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93096"/>
            <a:ext cx="2448272" cy="183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SCN33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9619" y="2708921"/>
            <a:ext cx="38399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SCN3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40702"/>
            <a:ext cx="38163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79691" y="4025088"/>
            <a:ext cx="3701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吃乾淨餐盤中的食物後，將菜渣集中，並給老師或午餐長檢查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459698" y="1899924"/>
            <a:ext cx="30007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沒吃完造成食物浪費，且未集中</a:t>
            </a:r>
          </a:p>
        </p:txBody>
      </p:sp>
      <p:sp>
        <p:nvSpPr>
          <p:cNvPr id="8" name="乘號 7"/>
          <p:cNvSpPr/>
          <p:nvPr/>
        </p:nvSpPr>
        <p:spPr>
          <a:xfrm>
            <a:off x="4709965" y="2211793"/>
            <a:ext cx="720080" cy="720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甜甜圈 8"/>
          <p:cNvSpPr/>
          <p:nvPr/>
        </p:nvSpPr>
        <p:spPr>
          <a:xfrm>
            <a:off x="3860696" y="3714933"/>
            <a:ext cx="576064" cy="576064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260648"/>
            <a:ext cx="6799262" cy="1303337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餐廳禮儀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用餐後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23380" y="1412776"/>
            <a:ext cx="7429500" cy="14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用完餐後，將餐盤內之殘渣果皮倒入廚餘桶、一般垃圾丟垃圾桶、碗筷湯匙放入回收桶內、</a:t>
            </a:r>
            <a:r>
              <a:rPr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餐盤由下而上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依序置回餐盤架內。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zh-TW" altLang="en-US" sz="2800" b="1" kern="0" dirty="0">
              <a:solidFill>
                <a:srgbClr val="FF9900"/>
              </a:solidFill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endParaRPr lang="en-US" altLang="zh-TW" sz="2800" kern="0" dirty="0">
              <a:latin typeface="+mn-lt"/>
              <a:ea typeface="+mn-ea"/>
            </a:endParaRPr>
          </a:p>
        </p:txBody>
      </p:sp>
      <p:pic>
        <p:nvPicPr>
          <p:cNvPr id="12292" name="圖片 5" descr="DSC018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255" y="2996952"/>
            <a:ext cx="3528392" cy="264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SC024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984739"/>
            <a:ext cx="3456384" cy="262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332656"/>
            <a:ext cx="6799262" cy="1303337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餐廳禮儀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用餐後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87624" y="1700808"/>
            <a:ext cx="6799262" cy="3444875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倒廚餘時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請用筷子或湯匙協助清理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倒廚餘時須彎腰放低身體（以防濺起），並輕輕用湯匙將其撥入桶中，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切勿用餐盤敲擊廚餘桶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/>
            <a:endParaRPr lang="zh-TW" altLang="en-US" b="1" dirty="0">
              <a:solidFill>
                <a:srgbClr val="FF9900"/>
              </a:solidFill>
            </a:endParaRPr>
          </a:p>
          <a:p>
            <a:pPr eaLnBrk="1" hangingPunct="1"/>
            <a:endParaRPr lang="en-US" altLang="zh-TW" dirty="0"/>
          </a:p>
        </p:txBody>
      </p:sp>
      <p:pic>
        <p:nvPicPr>
          <p:cNvPr id="13316" name="Picture 6" descr="DSCN33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3541266"/>
            <a:ext cx="3417071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DSCN33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031" y="3541266"/>
            <a:ext cx="3090863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9" y="188640"/>
            <a:ext cx="6799262" cy="1303337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餐廳禮儀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用餐後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16045" y="1414537"/>
            <a:ext cx="7693025" cy="387985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餐盤請從鐵架底端開始放置。</a:t>
            </a:r>
          </a:p>
          <a:p>
            <a:pPr eaLnBrk="1" hangingPunct="1"/>
            <a:endParaRPr lang="en-US" altLang="zh-TW" dirty="0"/>
          </a:p>
        </p:txBody>
      </p:sp>
      <p:pic>
        <p:nvPicPr>
          <p:cNvPr id="14340" name="Picture 4" descr="DSCN3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2052" y="2188476"/>
            <a:ext cx="3770655" cy="287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DSCN33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765" y="2154061"/>
            <a:ext cx="3533442" cy="287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726911" y="5114686"/>
            <a:ext cx="36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餐盤正確擺法，避免斜倒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5637266" y="5114686"/>
            <a:ext cx="1800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錯誤擺法</a:t>
            </a:r>
          </a:p>
        </p:txBody>
      </p:sp>
      <p:sp>
        <p:nvSpPr>
          <p:cNvPr id="8" name="乘號 7"/>
          <p:cNvSpPr/>
          <p:nvPr/>
        </p:nvSpPr>
        <p:spPr>
          <a:xfrm>
            <a:off x="7400696" y="4444158"/>
            <a:ext cx="864096" cy="720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甜甜圈 8"/>
          <p:cNvSpPr/>
          <p:nvPr/>
        </p:nvSpPr>
        <p:spPr>
          <a:xfrm>
            <a:off x="3694093" y="4616698"/>
            <a:ext cx="432048" cy="432048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251506"/>
            <a:ext cx="6799262" cy="1303337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餐廳禮儀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用餐後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2373" y="1519372"/>
            <a:ext cx="7693025" cy="935038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前六位喝完湯的碗先平面放置，其餘同學再依序疊上去，每疊最多</a:t>
            </a: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個。</a:t>
            </a:r>
          </a:p>
        </p:txBody>
      </p:sp>
      <p:pic>
        <p:nvPicPr>
          <p:cNvPr id="15364" name="Picture 4" descr="DSCN33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3778" y="2690484"/>
            <a:ext cx="3672533" cy="275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CN33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468" y="2690484"/>
            <a:ext cx="3601417" cy="27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475656" y="5610080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擺放整齊又美觀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652120" y="5610080"/>
            <a:ext cx="2808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錯誤擺放方法</a:t>
            </a:r>
          </a:p>
        </p:txBody>
      </p:sp>
      <p:sp>
        <p:nvSpPr>
          <p:cNvPr id="8" name="甜甜圈 7"/>
          <p:cNvSpPr/>
          <p:nvPr/>
        </p:nvSpPr>
        <p:spPr>
          <a:xfrm>
            <a:off x="1077468" y="4815122"/>
            <a:ext cx="576064" cy="576064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乘號 8"/>
          <p:cNvSpPr/>
          <p:nvPr/>
        </p:nvSpPr>
        <p:spPr>
          <a:xfrm>
            <a:off x="7689203" y="4815122"/>
            <a:ext cx="720080" cy="720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128842" cy="996950"/>
          </a:xfrm>
        </p:spPr>
        <p:txBody>
          <a:bodyPr/>
          <a:lstStyle/>
          <a:p>
            <a:pPr algn="ctr"/>
            <a:r>
              <a:rPr lang="zh-TW" altLang="en-US" sz="4800" dirty="0"/>
              <a:t>進餐的態度</a:t>
            </a:r>
          </a:p>
        </p:txBody>
      </p:sp>
      <p:sp>
        <p:nvSpPr>
          <p:cNvPr id="3" name="矩形 2"/>
          <p:cNvSpPr/>
          <p:nvPr/>
        </p:nvSpPr>
        <p:spPr>
          <a:xfrm>
            <a:off x="2483768" y="2420888"/>
            <a:ext cx="4572000" cy="36774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TW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均衡飲食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不挑食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珍惜食物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不浪費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適量飲食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不暴食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慢活蔬食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不速食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362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1620" y="268049"/>
            <a:ext cx="6799262" cy="1303337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餐廳禮儀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用餐後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5335" y="1571386"/>
            <a:ext cx="6799262" cy="3444875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筷子及湯匙請輕放。</a:t>
            </a:r>
          </a:p>
        </p:txBody>
      </p:sp>
      <p:pic>
        <p:nvPicPr>
          <p:cNvPr id="16388" name="Picture 4" descr="DSCN33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703" y="2421761"/>
            <a:ext cx="3630534" cy="280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DSCN33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2431"/>
            <a:ext cx="374491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094470" y="5445224"/>
            <a:ext cx="6913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避免將碗集中於同一排，應平均分散擺放</a:t>
            </a:r>
          </a:p>
        </p:txBody>
      </p:sp>
      <p:sp>
        <p:nvSpPr>
          <p:cNvPr id="7" name="乘號 6"/>
          <p:cNvSpPr/>
          <p:nvPr/>
        </p:nvSpPr>
        <p:spPr>
          <a:xfrm>
            <a:off x="679050" y="4656221"/>
            <a:ext cx="792088" cy="72008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甜甜圈 7"/>
          <p:cNvSpPr/>
          <p:nvPr/>
        </p:nvSpPr>
        <p:spPr>
          <a:xfrm>
            <a:off x="4932040" y="4726687"/>
            <a:ext cx="504056" cy="504056"/>
          </a:xfrm>
          <a:prstGeom prst="don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餐廳禮儀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用餐後</a:t>
            </a:r>
          </a:p>
        </p:txBody>
      </p:sp>
      <p:sp>
        <p:nvSpPr>
          <p:cNvPr id="17411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分後請對面同學為自己檢查桌面，桌面不可有菜渣、水痕。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桌上抹布請不要拿來擦地板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。若打翻湯汁弄髒地板時請拿拖把擦拭。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地面菜渣及飯粒請撿起來丟到廚餘桶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/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收拾乾淨後，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請靠好椅子再離開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。若對面同學已離開，可請對面任一位同學替你檢查，如果你是本桌最後離開者，則請隔壁桌或午餐長做最後檢查。</a:t>
            </a:r>
          </a:p>
          <a:p>
            <a:pPr eaLnBrk="1" hangingPunct="1"/>
            <a:endParaRPr lang="en-US" altLang="zh-TW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餐廳禮儀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492895"/>
            <a:ext cx="6961584" cy="374441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zh-TW" altLang="en-US" dirty="0">
                <a:solidFill>
                  <a:schemeClr val="accent4">
                    <a:lumMod val="90000"/>
                    <a:lumOff val="10000"/>
                  </a:schemeClr>
                </a:solidFill>
                <a:latin typeface="標楷體" pitchFamily="65" charset="-120"/>
                <a:ea typeface="標楷體" pitchFamily="65" charset="-120"/>
              </a:rPr>
              <a:t>為養成學生良好習慣、培養責任感、減少意外狀況，下列基本用餐規範請共同落實：</a:t>
            </a:r>
            <a:endParaRPr lang="en-US" altLang="zh-TW" dirty="0">
              <a:solidFill>
                <a:schemeClr val="accent4">
                  <a:lumMod val="90000"/>
                  <a:lumOff val="1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zh-TW" altLang="en-US" sz="4000" b="1" dirty="0">
                <a:solidFill>
                  <a:srgbClr val="FF0000"/>
                </a:solidFill>
                <a:ea typeface="華康海報體W9" pitchFamily="81" charset="-120"/>
              </a:rPr>
              <a:t>禁止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a.</a:t>
            </a:r>
            <a:r>
              <a:rPr lang="en-US" altLang="zh-TW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餐廳奔跑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b. 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邊走邊吃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c. 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亂灑菜餚</a:t>
            </a:r>
          </a:p>
          <a:p>
            <a:pPr algn="ctr">
              <a:lnSpc>
                <a:spcPct val="90000"/>
              </a:lnSpc>
              <a:defRPr/>
            </a:pP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d. 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投擲碗筷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2750" r="4065" b="2750"/>
          <a:stretch/>
        </p:blipFill>
        <p:spPr>
          <a:xfrm>
            <a:off x="395536" y="0"/>
            <a:ext cx="8352928" cy="69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1" descr="用餐禮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餐廳禮儀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用餐前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636912"/>
            <a:ext cx="7816850" cy="344782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先洗手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：在教室走廊洗手檯用肥皂把手洗乾淨。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班上整隊後一齊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依預定路線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帶至餐廳。</a:t>
            </a:r>
            <a:endParaRPr lang="en-US" altLang="zh-TW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同學可準備一些衛生紙放口袋，飯後擦嘴及擦桌子用。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請勿奔跑嬉戲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、互相推擠，以免跌倒受傷。</a:t>
            </a:r>
            <a:endParaRPr lang="en-US" altLang="zh-TW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保持安靜，請勿大聲交談。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defRPr/>
            </a:pP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進入餐廳時建議佩戴口罩</a:t>
            </a:r>
            <a:r>
              <a:rPr lang="en-US" altLang="zh-TW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!!!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, 螢幕擷取畫面, 圖表, 數字 的圖片&#10;&#10;AI 產生的內容可能不正確。">
            <a:extLst>
              <a:ext uri="{FF2B5EF4-FFF2-40B4-BE49-F238E27FC236}">
                <a16:creationId xmlns:a16="http://schemas.microsoft.com/office/drawing/2014/main" id="{528B37BC-0C79-8FFE-4390-D9338970F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5496" y="24879"/>
            <a:ext cx="246194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+mn-ea"/>
              </a:rPr>
              <a:t>三年級：警衛室旁樓梯下樓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5724128" y="0"/>
            <a:ext cx="2232248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+mn-ea"/>
              </a:rPr>
              <a:t>四年級：中間迴旋梯下樓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820472" y="116632"/>
            <a:ext cx="323529" cy="2893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/>
              <a:t>六年級由健康中心旁樓梯下樓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820472" y="3798481"/>
            <a:ext cx="306845" cy="2893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+mn-ea"/>
              </a:rPr>
              <a:t>五年級由巨蛋中庭迴旋梯下樓</a:t>
            </a:r>
          </a:p>
        </p:txBody>
      </p:sp>
    </p:spTree>
    <p:extLst>
      <p:ext uri="{BB962C8B-B14F-4D97-AF65-F5344CB8AC3E}">
        <p14:creationId xmlns:p14="http://schemas.microsoft.com/office/powerpoint/2010/main" val="401796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永安餐廳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672000" cy="4643960"/>
          </a:xfrm>
          <a:prstGeom prst="rect">
            <a:avLst/>
          </a:prstGeom>
        </p:spPr>
      </p:pic>
      <p:cxnSp>
        <p:nvCxnSpPr>
          <p:cNvPr id="9" name="直線單箭頭接點 8"/>
          <p:cNvCxnSpPr/>
          <p:nvPr/>
        </p:nvCxnSpPr>
        <p:spPr>
          <a:xfrm rot="5400000">
            <a:off x="3923928" y="4653136"/>
            <a:ext cx="792088" cy="21602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1763688" y="692696"/>
            <a:ext cx="5832648" cy="852934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餐廳禮儀</a:t>
            </a:r>
            <a:r>
              <a:rPr kumimoji="1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~ </a:t>
            </a:r>
            <a:r>
              <a:rPr lang="zh-TW" altLang="en-US" sz="3600" b="1" kern="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右邊</a:t>
            </a:r>
            <a:r>
              <a:rPr kumimoji="1" lang="zh-TW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排隊取</a:t>
            </a:r>
            <a:r>
              <a:rPr lang="zh-TW" altLang="en-US" sz="3600" b="1" kern="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餐</a:t>
            </a:r>
            <a:endParaRPr kumimoji="1" lang="zh-TW" alt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>
            <a:off x="6444208" y="4365104"/>
            <a:ext cx="792088" cy="36004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2051720" y="4365104"/>
            <a:ext cx="648072" cy="21602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7236296" y="4149080"/>
            <a:ext cx="576064" cy="720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>
            <a:off x="1547664" y="4077072"/>
            <a:ext cx="576064" cy="1440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01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331640" y="980728"/>
            <a:ext cx="7463348" cy="5434101"/>
            <a:chOff x="1331640" y="386667"/>
            <a:chExt cx="7463348" cy="543410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32" r="21455" b="1"/>
            <a:stretch/>
          </p:blipFill>
          <p:spPr>
            <a:xfrm>
              <a:off x="1331640" y="980728"/>
              <a:ext cx="6154979" cy="4470708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6373477" y="5451436"/>
              <a:ext cx="108012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廚餘桶</a:t>
              </a: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4529259" y="5451436"/>
              <a:ext cx="108012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垃圾桶</a:t>
              </a: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678629" y="5451436"/>
              <a:ext cx="1944216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碗、匙筷回收框</a:t>
              </a: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498844" y="1886403"/>
              <a:ext cx="1296144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餐盤、碗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055489" y="386667"/>
              <a:ext cx="2899773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/>
                <a:t>水果、保溫餐桶、湯桶</a:t>
              </a:r>
            </a:p>
          </p:txBody>
        </p:sp>
        <p:cxnSp>
          <p:nvCxnSpPr>
            <p:cNvPr id="12" name="直線接點 11"/>
            <p:cNvCxnSpPr>
              <a:stCxn id="8" idx="0"/>
            </p:cNvCxnSpPr>
            <p:nvPr/>
          </p:nvCxnSpPr>
          <p:spPr>
            <a:xfrm flipV="1">
              <a:off x="2650737" y="4016551"/>
              <a:ext cx="127465" cy="14348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>
              <a:stCxn id="7" idx="0"/>
            </p:cNvCxnSpPr>
            <p:nvPr/>
          </p:nvCxnSpPr>
          <p:spPr>
            <a:xfrm flipV="1">
              <a:off x="5069319" y="4624881"/>
              <a:ext cx="396044" cy="8265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>
              <a:off x="6373477" y="5159554"/>
              <a:ext cx="288032" cy="32682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>
              <a:stCxn id="9" idx="2"/>
            </p:cNvCxnSpPr>
            <p:nvPr/>
          </p:nvCxnSpPr>
          <p:spPr>
            <a:xfrm flipH="1">
              <a:off x="6659261" y="2255735"/>
              <a:ext cx="1487655" cy="8439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 flipV="1">
              <a:off x="5148064" y="2243018"/>
              <a:ext cx="3008491" cy="10397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 flipH="1">
              <a:off x="1907705" y="755999"/>
              <a:ext cx="574192" cy="13768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 flipH="1">
              <a:off x="2900131" y="755999"/>
              <a:ext cx="605244" cy="12843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4361787" y="755999"/>
              <a:ext cx="1228227" cy="19529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字方塊 15"/>
          <p:cNvSpPr txBox="1"/>
          <p:nvPr/>
        </p:nvSpPr>
        <p:spPr>
          <a:xfrm>
            <a:off x="4407953" y="406859"/>
            <a:ext cx="468051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抽屜內備有打菜用圍裙、髮帽、口罩及手套</a:t>
            </a:r>
          </a:p>
        </p:txBody>
      </p:sp>
      <p:cxnSp>
        <p:nvCxnSpPr>
          <p:cNvPr id="4" name="直線接點 3"/>
          <p:cNvCxnSpPr/>
          <p:nvPr/>
        </p:nvCxnSpPr>
        <p:spPr>
          <a:xfrm flipH="1">
            <a:off x="5240265" y="776191"/>
            <a:ext cx="1334309" cy="222633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10" idx="2"/>
          </p:cNvCxnSpPr>
          <p:nvPr/>
        </p:nvCxnSpPr>
        <p:spPr>
          <a:xfrm>
            <a:off x="3505376" y="1350060"/>
            <a:ext cx="479897" cy="13768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26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餐廳禮儀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用餐前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636912"/>
            <a:ext cx="7200800" cy="31683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當班級整隊時，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打菜小天使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請先行至餐廳著裝準備，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標準裝備為：穿好圍裙、戴上口罩、髮帽及手套。</a:t>
            </a:r>
            <a:endParaRPr lang="en-US" altLang="zh-TW" dirty="0">
              <a:solidFill>
                <a:schemeClr val="accent4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打菜小天使請不要先行掀開菜桶蓋子，以免飯菜冷卻，需</a:t>
            </a:r>
            <a:r>
              <a:rPr lang="zh-TW" altLang="en-US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等待同學到達餐廳後再掀開蓋子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準備打菜。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菜桶、湯桶蓋打開後會有水蒸氣，先將水蒸氣滴入菜、湯桶內，待沒有水滴時，將蓋子放置於配膳桌下。避免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水滴到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地板，造成地板濕滑，發生危險。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altLang="zh-TW" dirty="0">
              <a:solidFill>
                <a:schemeClr val="accent4">
                  <a:lumMod val="75000"/>
                  <a:lumOff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201011083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196752"/>
            <a:ext cx="1892830" cy="11045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6"/>
          <p:cNvSpPr txBox="1">
            <a:spLocks/>
          </p:cNvSpPr>
          <p:nvPr/>
        </p:nvSpPr>
        <p:spPr bwMode="auto">
          <a:xfrm>
            <a:off x="1475656" y="764704"/>
            <a:ext cx="6668575" cy="648072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kern="0" dirty="0">
                <a:latin typeface="微軟正黑體" pitchFamily="34" charset="-120"/>
                <a:ea typeface="微軟正黑體" pitchFamily="34" charset="-120"/>
              </a:rPr>
              <a:t>午餐服務隊打菜配膳工作分配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099740"/>
              </p:ext>
            </p:extLst>
          </p:nvPr>
        </p:nvGraphicFramePr>
        <p:xfrm>
          <a:off x="683568" y="1484783"/>
          <a:ext cx="7775575" cy="4608514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3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EF6F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成員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B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EF6F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負責項目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B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DEF6F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內容</a:t>
                      </a:r>
                      <a:endParaRPr kumimoji="0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B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總指揮</a:t>
                      </a:r>
                    </a:p>
                  </a:txBody>
                  <a:tcPr marL="91425" marR="91425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發號司令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分水果</a:t>
                      </a:r>
                    </a:p>
                  </a:txBody>
                  <a:tcPr marL="91425" marR="91425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提醒同學依序排隊，往前排隊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例如：下一位請往前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戴手套，協助分發水果。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提醒同學用餐完畢後，餐具依規回收放置。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B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打飯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站在最前面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兩手戴手套，以碗盛裝協助打飯。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餐後提醒同學椅子歸位。</a:t>
                      </a:r>
                    </a:p>
                  </a:txBody>
                  <a:tcPr marL="91425" marR="91425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9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C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、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D</a:t>
                      </a:r>
                      <a:endParaRPr kumimoji="0" lang="zh-TW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打菜</a:t>
                      </a:r>
                      <a:endParaRPr kumimoji="0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kumimoji="0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有一個人打兩道菜</a:t>
                      </a:r>
                      <a:r>
                        <a:rPr kumimoji="0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kumimoji="0" lang="zh-TW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25" marR="91425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兩手戴手套。</a:t>
                      </a:r>
                      <a:endParaRPr kumimoji="0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餐後班級用餐區環境整理</a:t>
                      </a:r>
                      <a:r>
                        <a:rPr kumimoji="0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-</a:t>
                      </a: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如桌面清潔。</a:t>
                      </a:r>
                    </a:p>
                  </a:txBody>
                  <a:tcPr marL="91425" marR="91425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同學自取</a:t>
                      </a:r>
                    </a:p>
                  </a:txBody>
                  <a:tcPr marL="91425" marR="91425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打湯</a:t>
                      </a:r>
                    </a:p>
                  </a:txBody>
                  <a:tcPr marL="91425" marR="91425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不需戴手套。</a:t>
                      </a:r>
                    </a:p>
                  </a:txBody>
                  <a:tcPr marL="91425" marR="91425" marT="45735" marB="4573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033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518</TotalTime>
  <Words>1037</Words>
  <Application>Microsoft Office PowerPoint</Application>
  <PresentationFormat>如螢幕大小 (4:3)</PresentationFormat>
  <Paragraphs>96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2" baseType="lpstr">
      <vt:lpstr>細明體</vt:lpstr>
      <vt:lpstr>華康布丁體(P)</vt:lpstr>
      <vt:lpstr>華康海報體W9</vt:lpstr>
      <vt:lpstr>微軟正黑體</vt:lpstr>
      <vt:lpstr>標楷體</vt:lpstr>
      <vt:lpstr>Arial</vt:lpstr>
      <vt:lpstr>Garamond</vt:lpstr>
      <vt:lpstr>Wingdings</vt:lpstr>
      <vt:lpstr>有機</vt:lpstr>
      <vt:lpstr>學校午餐進餐程序 (Lunch’s Proceeding) </vt:lpstr>
      <vt:lpstr>進餐的態度</vt:lpstr>
      <vt:lpstr>PowerPoint 簡報</vt:lpstr>
      <vt:lpstr>餐廳禮儀~用餐前</vt:lpstr>
      <vt:lpstr>PowerPoint 簡報</vt:lpstr>
      <vt:lpstr>PowerPoint 簡報</vt:lpstr>
      <vt:lpstr>PowerPoint 簡報</vt:lpstr>
      <vt:lpstr>餐廳禮儀~用餐前</vt:lpstr>
      <vt:lpstr>PowerPoint 簡報</vt:lpstr>
      <vt:lpstr>PowerPoint 簡報</vt:lpstr>
      <vt:lpstr>PowerPoint 簡報</vt:lpstr>
      <vt:lpstr>餐廳禮儀~用餐前</vt:lpstr>
      <vt:lpstr>餐廳禮儀~用餐前</vt:lpstr>
      <vt:lpstr>餐廳禮儀~用餐時</vt:lpstr>
      <vt:lpstr>PowerPoint 簡報</vt:lpstr>
      <vt:lpstr>餐廳禮儀~用餐後</vt:lpstr>
      <vt:lpstr>餐廳禮儀~用餐後</vt:lpstr>
      <vt:lpstr>餐廳禮儀~用餐後</vt:lpstr>
      <vt:lpstr>餐廳禮儀~用餐後</vt:lpstr>
      <vt:lpstr>餐廳禮儀~用餐後</vt:lpstr>
      <vt:lpstr>餐廳禮儀~用餐後</vt:lpstr>
      <vt:lpstr>餐廳禮儀~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MOMORO</dc:creator>
  <cp:lastModifiedBy>童鈺雯</cp:lastModifiedBy>
  <cp:revision>57</cp:revision>
  <dcterms:created xsi:type="dcterms:W3CDTF">2006-08-29T02:01:08Z</dcterms:created>
  <dcterms:modified xsi:type="dcterms:W3CDTF">2025-07-29T02:28:29Z</dcterms:modified>
</cp:coreProperties>
</file>